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370" r:id="rId3"/>
    <p:sldId id="257" r:id="rId4"/>
    <p:sldId id="286" r:id="rId5"/>
    <p:sldId id="371" r:id="rId6"/>
    <p:sldId id="402" r:id="rId7"/>
    <p:sldId id="403" r:id="rId8"/>
    <p:sldId id="388" r:id="rId9"/>
    <p:sldId id="372" r:id="rId10"/>
    <p:sldId id="397" r:id="rId11"/>
    <p:sldId id="404" r:id="rId12"/>
    <p:sldId id="405" r:id="rId13"/>
    <p:sldId id="406" r:id="rId14"/>
    <p:sldId id="398" r:id="rId15"/>
    <p:sldId id="407" r:id="rId16"/>
    <p:sldId id="408" r:id="rId17"/>
    <p:sldId id="409" r:id="rId18"/>
    <p:sldId id="410" r:id="rId19"/>
    <p:sldId id="411" r:id="rId20"/>
    <p:sldId id="413" r:id="rId21"/>
    <p:sldId id="414" r:id="rId22"/>
    <p:sldId id="415" r:id="rId23"/>
    <p:sldId id="416" r:id="rId24"/>
    <p:sldId id="358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395" r:id="rId33"/>
    <p:sldId id="424" r:id="rId34"/>
    <p:sldId id="425" r:id="rId35"/>
    <p:sldId id="426" r:id="rId36"/>
    <p:sldId id="427" r:id="rId37"/>
    <p:sldId id="428" r:id="rId38"/>
    <p:sldId id="396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966E1-39B5-D941-BBD5-5FF162953B04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4DB37-6FBA-6146-8AE9-AB19D6FF3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3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6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0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0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30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6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1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7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43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4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11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2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79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0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01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0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49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2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4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5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6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9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44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56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9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99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1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97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20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57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82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24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68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7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443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84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1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7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63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81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1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593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494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1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89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540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747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5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18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67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1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34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60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399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3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91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844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3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67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04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135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21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97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8596-42D2-7142-BC41-4FC3E9E24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09663-5520-1041-9C61-F7997A3B3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03C98-9695-0C43-9382-4ACCFE46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F9D1-5056-ED4C-A9F4-ECF68D64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BCDC2-8155-E941-AB08-29924CDA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5E4B-86B0-844A-BD70-F8C50899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2DF71-56F4-5B42-A7AA-6AD582CAA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C4362-5E12-724B-AAA6-45D66D26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8604-E74C-7A46-9C57-6038D516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83BDB-094F-DC47-AE6E-E17D5053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7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83C42-2CCE-D84E-B72F-1FA973E03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94269-9A30-8A46-BB9A-E2E9F9186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D7E8-3228-A549-AA64-384582FA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0AA07-E6C7-FA45-BF63-4E661E3D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9C8E5-52C1-5144-A376-777C9DEF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C696-A701-C745-9461-AA150CF3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CBF26-41A4-4F40-BB41-B626FEA1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FFB9-1C90-334C-91A5-7D268AD5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768FD-9E8C-9048-8E7A-5895955B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07959-675F-CF49-85B6-223A7CA9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9437-6D7C-7245-82E1-B7332707E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496AB-D0C3-0446-AC2C-AE33DB6A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AD219-7E86-684F-AC56-7E4B3194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04706-8204-C14A-82EC-D88232B9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755BA-5463-0844-B318-7F804464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4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E65F-C681-334D-ACED-8CBB343C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8639-03CB-5C41-8189-4C83ED0A2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826A8-2D8A-5F40-AAC3-B3C5BEE3C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64FF9-459A-A942-8415-98183CD0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B0E86-8DD8-F841-89A6-A2D73729E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854C0-44FD-D84D-A71F-B3189FC5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5BFF-513F-AC4D-A037-80A5D2D5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4FF4-8945-C54A-BE07-10A4422F9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E460B-BB37-9048-B02F-DB7838A83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33E45-F435-E840-9743-A59251A8A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925727-3E87-F44B-837D-8DDCACAC0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33B96-5CA9-274E-99FF-694EEBAA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B7E7B-5EF9-1B49-B7BF-40866255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6FD90-77A5-BE49-82F5-9EF21DB0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4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D224-08B4-0347-B0D7-E1469EAB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072A7-A728-7347-8CB6-01C656C3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9A5B3-1994-0843-977F-55EF096F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10E12-50F5-BA4E-8F32-00EE518D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8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CE0EB-9B9E-C74B-B974-BA2D4DDF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3C6D8-E450-C345-94F7-42A1A0FC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5F57-9E38-944D-84DC-0F0D0CB0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0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8E2F-2D03-624E-B438-95392191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99FE-62C8-AE4E-8AF9-9F58016A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3DE86-8D03-0E42-AFFE-B963CF194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2CC5A-5216-8E48-BEC5-1FED1F9D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AB8C2-4103-F545-B7E5-38948D6C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2789A-C08D-714C-94D8-F1048536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E7B3-D8FB-C640-B60E-F0D64158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BFD7E-6C7B-3446-89F4-5C738AF34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4BDD9-A97B-424D-8A36-D34619FF8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B2192-4EE6-B54F-8CC0-6F8E0DB30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6B593-D63C-224C-9F03-95A0A7A8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9C4FB-5449-0C40-BECF-001E129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3F4EA-77F0-4642-8F7F-13F4B974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9B4B0-05A8-334E-9347-7122ACDDA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4CEDA-A4D2-AD43-91CA-9B068A94B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A5AC-4951-B948-9371-4BA05BF2B838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09AAC-BBD8-3247-A511-D46292F36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24A8E-F920-7340-BCD9-9171C75C9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5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4/components/navbar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3905"/>
            <a:ext cx="9144000" cy="1315403"/>
          </a:xfrm>
        </p:spPr>
        <p:txBody>
          <a:bodyPr/>
          <a:lstStyle/>
          <a:p>
            <a:r>
              <a:rPr lang="en-US" b="1"/>
              <a:t>CSCI </a:t>
            </a:r>
            <a:r>
              <a:rPr lang="en-US" b="1" dirty="0"/>
              <a:t>– 4135: Spring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8E583-A938-904F-9C1E-20D4AC5C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90282"/>
            <a:ext cx="9144000" cy="1655762"/>
          </a:xfrm>
        </p:spPr>
        <p:txBody>
          <a:bodyPr/>
          <a:lstStyle/>
          <a:p>
            <a:r>
              <a:rPr lang="en-US" dirty="0"/>
              <a:t>Web Application Engineering</a:t>
            </a:r>
          </a:p>
          <a:p>
            <a:r>
              <a:rPr lang="en-US" dirty="0"/>
              <a:t>Instructor: Sujoy Chakraborty</a:t>
            </a:r>
          </a:p>
          <a:p>
            <a:r>
              <a:rPr lang="en-US" dirty="0"/>
              <a:t>Lecture Slides </a:t>
            </a:r>
            <a:r>
              <a:rPr lang="en-US"/>
              <a:t>– 25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1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Angular 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To convert the TypeScript code to regular JavaScript, use the command: </a:t>
            </a:r>
            <a:r>
              <a:rPr lang="en-US" sz="1800" b="1" i="1" dirty="0" err="1">
                <a:solidFill>
                  <a:srgbClr val="0045E9"/>
                </a:solidFill>
              </a:rPr>
              <a:t>tsc</a:t>
            </a:r>
            <a:r>
              <a:rPr lang="en-US" sz="1800" b="1" i="1" dirty="0">
                <a:solidFill>
                  <a:srgbClr val="0045E9"/>
                </a:solidFill>
              </a:rPr>
              <a:t> &lt;filename&gt;.</a:t>
            </a:r>
            <a:r>
              <a:rPr lang="en-US" sz="1800" b="1" i="1" dirty="0" err="1">
                <a:solidFill>
                  <a:srgbClr val="0045E9"/>
                </a:solidFill>
              </a:rPr>
              <a:t>ts</a:t>
            </a:r>
            <a:endParaRPr lang="en-US" sz="1800" b="1" i="1" dirty="0">
              <a:solidFill>
                <a:srgbClr val="0045E9"/>
              </a:solidFill>
            </a:endParaRPr>
          </a:p>
          <a:p>
            <a:endParaRPr lang="en-US" sz="1800" b="1" i="1" dirty="0">
              <a:solidFill>
                <a:srgbClr val="0045E9"/>
              </a:solidFill>
            </a:endParaRPr>
          </a:p>
          <a:p>
            <a:r>
              <a:rPr lang="en-US" sz="1800" b="1" dirty="0"/>
              <a:t>Below is the converted code after </a:t>
            </a:r>
            <a:r>
              <a:rPr lang="en-US" sz="1800" b="1" dirty="0" err="1"/>
              <a:t>transpilation</a:t>
            </a:r>
            <a:r>
              <a:rPr lang="en-US" sz="1800" b="1" dirty="0"/>
              <a:t>: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function multiply(x, y) {</a:t>
            </a:r>
          </a:p>
          <a:p>
            <a:pPr marL="0" indent="0">
              <a:buNone/>
            </a:pPr>
            <a:r>
              <a:rPr lang="en-US" sz="1800" dirty="0"/>
              <a:t>		return x * y;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	multiply(2, 3);</a:t>
            </a:r>
          </a:p>
          <a:p>
            <a:pPr marL="0" indent="0">
              <a:buNone/>
            </a:pPr>
            <a:r>
              <a:rPr lang="en-US" sz="1800" dirty="0"/>
              <a:t>	var Name;</a:t>
            </a:r>
          </a:p>
          <a:p>
            <a:pPr marL="0" indent="0">
              <a:buNone/>
            </a:pPr>
            <a:r>
              <a:rPr lang="en-US" sz="1800" dirty="0"/>
              <a:t>	Name = ‘John’;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Notice that we have lost the type information after </a:t>
            </a:r>
            <a:r>
              <a:rPr lang="en-US" sz="1800" b="1" dirty="0" err="1"/>
              <a:t>trsanspilation</a:t>
            </a:r>
            <a:r>
              <a:rPr lang="en-US" sz="1800" b="1" dirty="0"/>
              <a:t>.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483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Angular 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377" y="1825625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b="1" dirty="0"/>
          </a:p>
          <a:p>
            <a:r>
              <a:rPr lang="en-US" sz="1800" dirty="0"/>
              <a:t>So, we might ask what is the point of using TypeScript if it gets converted to JavaScript in the end.</a:t>
            </a:r>
          </a:p>
          <a:p>
            <a:endParaRPr lang="en-US" sz="1800" dirty="0"/>
          </a:p>
          <a:p>
            <a:r>
              <a:rPr lang="en-US" sz="1800" dirty="0"/>
              <a:t>The answer to that is: TypeScript is still useful because it lets us find ahead of time incorrect uses of data:</a:t>
            </a:r>
          </a:p>
          <a:p>
            <a:pPr marL="0" indent="0">
              <a:buNone/>
            </a:pPr>
            <a:r>
              <a:rPr lang="en-US" sz="1800" b="1" dirty="0"/>
              <a:t> 	1) on the editor when we code</a:t>
            </a:r>
          </a:p>
          <a:p>
            <a:pPr marL="0" indent="0">
              <a:buNone/>
            </a:pPr>
            <a:r>
              <a:rPr lang="en-US" sz="1800" b="1" dirty="0"/>
              <a:t>	2) at the time of </a:t>
            </a:r>
            <a:r>
              <a:rPr lang="en-US" sz="1800" b="1" dirty="0" err="1"/>
              <a:t>transpilation</a:t>
            </a:r>
            <a:endParaRPr lang="en-US" sz="18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FB648A7-39F2-604F-AC50-4A3E204724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7480" y="1473798"/>
            <a:ext cx="6709991" cy="5019077"/>
          </a:xfrm>
        </p:spPr>
      </p:pic>
    </p:spTree>
    <p:extLst>
      <p:ext uri="{BB962C8B-B14F-4D97-AF65-F5344CB8AC3E}">
        <p14:creationId xmlns:p14="http://schemas.microsoft.com/office/powerpoint/2010/main" val="317785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Angular 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Typically, developing an Angular application is much more involved than just compiling </a:t>
            </a:r>
            <a:r>
              <a:rPr lang="en-US" sz="1800" dirty="0" err="1"/>
              <a:t>TypeScripts</a:t>
            </a:r>
            <a:r>
              <a:rPr lang="en-US" sz="1800" dirty="0"/>
              <a:t> to </a:t>
            </a:r>
            <a:r>
              <a:rPr lang="en-US" sz="1800" dirty="0" err="1"/>
              <a:t>JavaScripts</a:t>
            </a:r>
            <a:r>
              <a:rPr lang="en-US" sz="1800" dirty="0"/>
              <a:t>.</a:t>
            </a:r>
            <a:endParaRPr lang="en-US" sz="1800" i="1" dirty="0">
              <a:solidFill>
                <a:srgbClr val="0045E9"/>
              </a:solidFill>
            </a:endParaRPr>
          </a:p>
          <a:p>
            <a:endParaRPr lang="en-US" sz="1800" i="1" dirty="0">
              <a:solidFill>
                <a:srgbClr val="0045E9"/>
              </a:solidFill>
            </a:endParaRPr>
          </a:p>
          <a:p>
            <a:r>
              <a:rPr lang="en-US" sz="1800" dirty="0"/>
              <a:t>We also need to do module bundling (taking all the code of the angular framework, our application code and other dependencies and put everything together into a module that the browser can understand).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This is typically done with </a:t>
            </a:r>
            <a:r>
              <a:rPr lang="en-US" sz="1800" b="1" dirty="0" err="1"/>
              <a:t>systemJs</a:t>
            </a:r>
            <a:r>
              <a:rPr lang="en-US" sz="1800" dirty="0"/>
              <a:t> or </a:t>
            </a:r>
            <a:r>
              <a:rPr lang="en-US" sz="1800" b="1" dirty="0"/>
              <a:t>webpack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Setting the configuration for </a:t>
            </a:r>
            <a:r>
              <a:rPr lang="en-US" sz="1800" dirty="0" err="1"/>
              <a:t>systemJs</a:t>
            </a:r>
            <a:r>
              <a:rPr lang="en-US" sz="1800" dirty="0"/>
              <a:t> or Webpack to make sure that everything comes together to work properly can be sometimes tricky.</a:t>
            </a:r>
          </a:p>
          <a:p>
            <a:endParaRPr lang="en-US" sz="1800" dirty="0"/>
          </a:p>
          <a:p>
            <a:r>
              <a:rPr lang="en-US" sz="1800" dirty="0"/>
              <a:t>To facilitate the development and running of applications, we will use </a:t>
            </a:r>
            <a:r>
              <a:rPr lang="en-US" sz="1800" b="1" dirty="0"/>
              <a:t>Angular CLI</a:t>
            </a:r>
            <a:r>
              <a:rPr lang="en-US" sz="1800" dirty="0"/>
              <a:t> (Command Line Interface for Angular).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225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7"/>
            <a:ext cx="10515600" cy="1325563"/>
          </a:xfrm>
        </p:spPr>
        <p:txBody>
          <a:bodyPr/>
          <a:lstStyle/>
          <a:p>
            <a:r>
              <a:rPr lang="en-US" b="1" dirty="0"/>
              <a:t>Using the Angular 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634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Using Angular CLI, it is very easy to develop and execute an application.</a:t>
            </a:r>
          </a:p>
          <a:p>
            <a:endParaRPr lang="en-US" sz="1800" dirty="0"/>
          </a:p>
          <a:p>
            <a:r>
              <a:rPr lang="en-US" sz="1800" dirty="0"/>
              <a:t>Runs on </a:t>
            </a:r>
            <a:r>
              <a:rPr lang="en-US" sz="1800" dirty="0" err="1"/>
              <a:t>nojeJs</a:t>
            </a:r>
            <a:r>
              <a:rPr lang="en-US" sz="1800" dirty="0"/>
              <a:t> (Refer to the installation guide). Steps to be followed to invoke an angular application: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b="1" dirty="0"/>
              <a:t>Installation :	</a:t>
            </a:r>
            <a:r>
              <a:rPr lang="en-US" sz="1800" i="1" dirty="0">
                <a:solidFill>
                  <a:srgbClr val="0045E9"/>
                </a:solidFill>
              </a:rPr>
              <a:t> </a:t>
            </a:r>
            <a:r>
              <a:rPr lang="en-US" sz="1800" i="1" dirty="0" err="1">
                <a:solidFill>
                  <a:srgbClr val="0045E9"/>
                </a:solidFill>
              </a:rPr>
              <a:t>npm</a:t>
            </a:r>
            <a:r>
              <a:rPr lang="en-US" sz="1800" i="1" dirty="0">
                <a:solidFill>
                  <a:srgbClr val="0045E9"/>
                </a:solidFill>
              </a:rPr>
              <a:t> install -g angular-cli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			</a:t>
            </a:r>
            <a:endParaRPr lang="en-US" sz="1800" i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	Usage	    :	</a:t>
            </a:r>
            <a:r>
              <a:rPr lang="en-US" sz="1800" i="1" dirty="0">
                <a:solidFill>
                  <a:srgbClr val="0045E9"/>
                </a:solidFill>
              </a:rPr>
              <a:t>ng –help</a:t>
            </a:r>
          </a:p>
          <a:p>
            <a:pPr marL="0" indent="0">
              <a:buNone/>
            </a:pPr>
            <a:endParaRPr lang="en-US" sz="1800" b="1" i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sz="1800" b="1" i="1" dirty="0">
                <a:solidFill>
                  <a:srgbClr val="0045E9"/>
                </a:solidFill>
              </a:rPr>
              <a:t>	</a:t>
            </a:r>
            <a:r>
              <a:rPr lang="en-US" sz="1800" b="1" dirty="0"/>
              <a:t>Generating and Serving a project via development</a:t>
            </a:r>
          </a:p>
          <a:p>
            <a:pPr marL="0" indent="0">
              <a:buNone/>
            </a:pPr>
            <a:r>
              <a:rPr lang="en-US" sz="1800" b="1" dirty="0"/>
              <a:t>	server	    : 	</a:t>
            </a:r>
            <a:r>
              <a:rPr lang="en-US" sz="1800" i="1" dirty="0">
                <a:solidFill>
                  <a:srgbClr val="0045E9"/>
                </a:solidFill>
              </a:rPr>
              <a:t>ng new </a:t>
            </a:r>
            <a:r>
              <a:rPr lang="en-US" sz="1800" b="1" dirty="0">
                <a:solidFill>
                  <a:srgbClr val="0045E9"/>
                </a:solidFill>
              </a:rPr>
              <a:t>PROJECT-NAME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rgbClr val="0045E9"/>
                </a:solidFill>
              </a:rPr>
              <a:t>			</a:t>
            </a:r>
            <a:r>
              <a:rPr lang="en-US" sz="1800" i="1" dirty="0">
                <a:solidFill>
                  <a:srgbClr val="0045E9"/>
                </a:solidFill>
              </a:rPr>
              <a:t>cd</a:t>
            </a:r>
            <a:r>
              <a:rPr lang="en-US" sz="1800" b="1" i="1" dirty="0">
                <a:solidFill>
                  <a:srgbClr val="0045E9"/>
                </a:solidFill>
              </a:rPr>
              <a:t> </a:t>
            </a:r>
            <a:r>
              <a:rPr lang="en-US" sz="1800" b="1" dirty="0">
                <a:solidFill>
                  <a:srgbClr val="0045E9"/>
                </a:solidFill>
              </a:rPr>
              <a:t>PROJECT-NAME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rgbClr val="0045E9"/>
                </a:solidFill>
              </a:rPr>
              <a:t>			</a:t>
            </a:r>
            <a:r>
              <a:rPr lang="en-US" sz="1800" dirty="0">
                <a:solidFill>
                  <a:srgbClr val="0045E9"/>
                </a:solidFill>
              </a:rPr>
              <a:t>ng serve</a:t>
            </a:r>
          </a:p>
          <a:p>
            <a:pPr marL="0" indent="0">
              <a:buNone/>
            </a:pPr>
            <a:endParaRPr lang="en-US" sz="1800" dirty="0">
              <a:solidFill>
                <a:srgbClr val="0045E9"/>
              </a:solidFill>
            </a:endParaRPr>
          </a:p>
          <a:p>
            <a:r>
              <a:rPr lang="en-US" sz="1800" dirty="0"/>
              <a:t>Navigate to </a:t>
            </a:r>
            <a:r>
              <a:rPr lang="en-US" sz="1800" dirty="0">
                <a:hlinkClick r:id="rId3"/>
              </a:rPr>
              <a:t>http://localhost:4200/</a:t>
            </a:r>
            <a:r>
              <a:rPr lang="en-US" sz="1800" dirty="0"/>
              <a:t>. The app automatically reloads when source files are modified.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endParaRPr lang="en-US" sz="1800" i="1" dirty="0">
              <a:solidFill>
                <a:srgbClr val="0045E9"/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rgbClr val="0045E9"/>
              </a:solidFill>
            </a:endParaRPr>
          </a:p>
          <a:p>
            <a:endParaRPr lang="en-US" sz="1800" i="1" dirty="0">
              <a:solidFill>
                <a:srgbClr val="0045E9"/>
              </a:solidFill>
            </a:endParaRPr>
          </a:p>
          <a:p>
            <a:endParaRPr lang="en-US" sz="1800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263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72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43AD10-471A-6B4C-BB56-E8CF6925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80" y="788547"/>
            <a:ext cx="10373958" cy="59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972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A12BD3-02B3-E84F-AC6F-C85FDEF7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91" y="845025"/>
            <a:ext cx="10158805" cy="58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41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27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596E3B1-1262-1F4C-B2ED-B6A674305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7" y="806831"/>
            <a:ext cx="9581477" cy="59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24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5295E5-240C-474D-8DB6-351C2032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2" y="740486"/>
            <a:ext cx="9839661" cy="60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4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924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8F9B71-91BA-A844-92FD-55151F4C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58" y="754131"/>
            <a:ext cx="9750287" cy="59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86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0A82B40-8E13-574B-A1AD-EB20D0BB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712304"/>
            <a:ext cx="9833113" cy="61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Angular</a:t>
            </a:r>
          </a:p>
        </p:txBody>
      </p:sp>
    </p:spTree>
    <p:extLst>
      <p:ext uri="{BB962C8B-B14F-4D97-AF65-F5344CB8AC3E}">
        <p14:creationId xmlns:p14="http://schemas.microsoft.com/office/powerpoint/2010/main" val="2769726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86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E169ED-B202-2140-A955-66BBE3E2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3" y="655982"/>
            <a:ext cx="9859618" cy="61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83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A6B91-9312-8E4C-8775-6C455538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8" y="608236"/>
            <a:ext cx="9952383" cy="62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066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5C1007-ECBC-A14A-AAFF-672444C6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70158"/>
            <a:ext cx="10426849" cy="622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066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the Angular-CLI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14FAA-E3A2-A547-B71F-87A1A5A8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22" y="570159"/>
            <a:ext cx="10287000" cy="62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8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anatomy of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11" y="112029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The import statements here are importing the respective packages.</a:t>
            </a:r>
          </a:p>
          <a:p>
            <a:endParaRPr lang="en-US" sz="1800" dirty="0"/>
          </a:p>
          <a:p>
            <a:r>
              <a:rPr lang="en-US" sz="1800" dirty="0"/>
              <a:t>Each of these packages have modules which we might want to consume in our applications.</a:t>
            </a:r>
          </a:p>
          <a:p>
            <a:endParaRPr lang="en-US" sz="1800" dirty="0"/>
          </a:p>
          <a:p>
            <a:r>
              <a:rPr lang="en-US" sz="1800" dirty="0"/>
              <a:t>Angular is very component-driven.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 component in an application has some</a:t>
            </a:r>
          </a:p>
          <a:p>
            <a:pPr marL="0" indent="0">
              <a:buNone/>
            </a:pPr>
            <a:r>
              <a:rPr lang="en-US" sz="1800" dirty="0"/>
              <a:t>    specific functionality (might have a template/</a:t>
            </a:r>
          </a:p>
          <a:p>
            <a:pPr marL="0" indent="0">
              <a:buNone/>
            </a:pPr>
            <a:r>
              <a:rPr lang="en-US" sz="1800" dirty="0"/>
              <a:t>    view/styles associated with it).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An angular application is about creating various components and assembling them together.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162269-F634-3148-AA69-EC07A046C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9443" y="1372234"/>
            <a:ext cx="7202557" cy="5416191"/>
          </a:xfrm>
        </p:spPr>
      </p:pic>
    </p:spTree>
    <p:extLst>
      <p:ext uri="{BB962C8B-B14F-4D97-AF65-F5344CB8AC3E}">
        <p14:creationId xmlns:p14="http://schemas.microsoft.com/office/powerpoint/2010/main" val="323570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anatomy of Angular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11" y="112029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An Angular app has to have a root module which bootstraps the application, which is the file </a:t>
            </a:r>
            <a:r>
              <a:rPr lang="en-US" sz="1800" dirty="0" err="1"/>
              <a:t>app.module.ts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Angular also offers decorators starting with ‘@’, to decorate a class or a property.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They give us a way to modify the behavior of a class or property.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decorator needs to be placed just before the class or property that we want to alter.</a:t>
            </a:r>
          </a:p>
          <a:p>
            <a:endParaRPr lang="en-US" sz="1800" dirty="0"/>
          </a:p>
          <a:p>
            <a:r>
              <a:rPr lang="en-US" sz="1800" dirty="0"/>
              <a:t>All components need to be included in within the declarations.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1937B9-FD9A-3941-A78F-58BA49D6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113"/>
            <a:ext cx="5181600" cy="47258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BrowserModule</a:t>
            </a:r>
            <a:r>
              <a:rPr lang="en-US" b="1" dirty="0">
                <a:solidFill>
                  <a:srgbClr val="7030A0"/>
                </a:solidFill>
              </a:rPr>
              <a:t> } from '@angular/platform-browser';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NgModule</a:t>
            </a:r>
            <a:r>
              <a:rPr lang="en-US" b="1" dirty="0">
                <a:solidFill>
                  <a:srgbClr val="7030A0"/>
                </a:solidFill>
              </a:rPr>
              <a:t> } from '@angular/core';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AppRoutingModule</a:t>
            </a:r>
            <a:r>
              <a:rPr lang="en-US" b="1" dirty="0">
                <a:solidFill>
                  <a:srgbClr val="7030A0"/>
                </a:solidFill>
              </a:rPr>
              <a:t> } from './app-</a:t>
            </a:r>
            <a:r>
              <a:rPr lang="en-US" b="1" dirty="0" err="1">
                <a:solidFill>
                  <a:srgbClr val="7030A0"/>
                </a:solidFill>
              </a:rPr>
              <a:t>routing.module</a:t>
            </a:r>
            <a:r>
              <a:rPr lang="en-US" b="1" dirty="0">
                <a:solidFill>
                  <a:srgbClr val="7030A0"/>
                </a:solidFill>
              </a:rPr>
              <a:t>';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AppComponent</a:t>
            </a:r>
            <a:r>
              <a:rPr lang="en-US" b="1" dirty="0">
                <a:solidFill>
                  <a:srgbClr val="7030A0"/>
                </a:solidFill>
              </a:rPr>
              <a:t> } from './</a:t>
            </a:r>
            <a:r>
              <a:rPr lang="en-US" b="1" dirty="0" err="1">
                <a:solidFill>
                  <a:srgbClr val="7030A0"/>
                </a:solidFill>
              </a:rPr>
              <a:t>app.component</a:t>
            </a:r>
            <a:r>
              <a:rPr lang="en-US" b="1" dirty="0">
                <a:solidFill>
                  <a:srgbClr val="7030A0"/>
                </a:solidFill>
              </a:rPr>
              <a:t>';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45E9"/>
                </a:solidFill>
              </a:rPr>
            </a:br>
            <a:r>
              <a:rPr lang="en-US" b="1" dirty="0">
                <a:solidFill>
                  <a:srgbClr val="0045E9"/>
                </a:solidFill>
              </a:rPr>
              <a:t>@</a:t>
            </a:r>
            <a:r>
              <a:rPr lang="en-US" b="1" dirty="0" err="1">
                <a:solidFill>
                  <a:srgbClr val="0045E9"/>
                </a:solidFill>
              </a:rPr>
              <a:t>NgModule</a:t>
            </a:r>
            <a:r>
              <a:rPr lang="en-US" b="1" dirty="0">
                <a:solidFill>
                  <a:srgbClr val="0045E9"/>
                </a:solidFill>
              </a:rPr>
              <a:t>({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declarations: [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AppComponent</a:t>
            </a:r>
            <a:endParaRPr lang="en-US" b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imports: [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BrowserModule</a:t>
            </a:r>
            <a:r>
              <a:rPr lang="en-US" b="1" dirty="0">
                <a:solidFill>
                  <a:srgbClr val="0045E9"/>
                </a:solidFill>
              </a:rPr>
              <a:t>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AppRoutingModule</a:t>
            </a:r>
            <a:endParaRPr lang="en-US" b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providers: [],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bootstrap: [</a:t>
            </a:r>
            <a:r>
              <a:rPr lang="en-US" b="1" dirty="0" err="1">
                <a:solidFill>
                  <a:srgbClr val="0045E9"/>
                </a:solidFill>
              </a:rPr>
              <a:t>AppComponent</a:t>
            </a:r>
            <a:r>
              <a:rPr lang="en-US" b="1" dirty="0">
                <a:solidFill>
                  <a:srgbClr val="0045E9"/>
                </a:solidFill>
              </a:rPr>
              <a:t>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})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export class </a:t>
            </a:r>
            <a:r>
              <a:rPr lang="en-US" b="1" dirty="0" err="1">
                <a:solidFill>
                  <a:srgbClr val="7030A0"/>
                </a:solidFill>
              </a:rPr>
              <a:t>AppModule</a:t>
            </a:r>
            <a:r>
              <a:rPr lang="en-US" b="1" dirty="0">
                <a:solidFill>
                  <a:srgbClr val="7030A0"/>
                </a:solidFill>
              </a:rPr>
              <a:t> { }</a:t>
            </a:r>
          </a:p>
          <a:p>
            <a:pPr marL="0" indent="0">
              <a:buNone/>
            </a:pPr>
            <a:endParaRPr lang="en-US" b="1" dirty="0">
              <a:solidFill>
                <a:srgbClr val="0045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9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anatomy of Angular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11" y="112029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Declarations are used to specify the components of the application.</a:t>
            </a:r>
          </a:p>
          <a:p>
            <a:endParaRPr lang="en-US" sz="1800" dirty="0"/>
          </a:p>
          <a:p>
            <a:r>
              <a:rPr lang="en-US" sz="1800" dirty="0"/>
              <a:t>Imports: Tells which modules we need to import for our application.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Providers: An array of injectable services that we create for our application.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Bootstrap: We need to specify which component is the top-level component.</a:t>
            </a:r>
          </a:p>
          <a:p>
            <a:endParaRPr lang="en-US" sz="1800" dirty="0"/>
          </a:p>
          <a:p>
            <a:r>
              <a:rPr lang="en-US" sz="1800" dirty="0"/>
              <a:t>Any other component that we create will be the child component of the top-level component.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1937B9-FD9A-3941-A78F-58BA49D6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113"/>
            <a:ext cx="5181600" cy="47258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BrowserModule</a:t>
            </a:r>
            <a:r>
              <a:rPr lang="en-US" b="1" dirty="0">
                <a:solidFill>
                  <a:srgbClr val="7030A0"/>
                </a:solidFill>
              </a:rPr>
              <a:t> } from '@angular/platform-browser';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NgModule</a:t>
            </a:r>
            <a:r>
              <a:rPr lang="en-US" b="1" dirty="0">
                <a:solidFill>
                  <a:srgbClr val="7030A0"/>
                </a:solidFill>
              </a:rPr>
              <a:t> } from '@angular/core';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AppRoutingModule</a:t>
            </a:r>
            <a:r>
              <a:rPr lang="en-US" b="1" dirty="0">
                <a:solidFill>
                  <a:srgbClr val="7030A0"/>
                </a:solidFill>
              </a:rPr>
              <a:t> } from './app-</a:t>
            </a:r>
            <a:r>
              <a:rPr lang="en-US" b="1" dirty="0" err="1">
                <a:solidFill>
                  <a:srgbClr val="7030A0"/>
                </a:solidFill>
              </a:rPr>
              <a:t>routing.module</a:t>
            </a:r>
            <a:r>
              <a:rPr lang="en-US" b="1" dirty="0">
                <a:solidFill>
                  <a:srgbClr val="7030A0"/>
                </a:solidFill>
              </a:rPr>
              <a:t>';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import { </a:t>
            </a:r>
            <a:r>
              <a:rPr lang="en-US" b="1" dirty="0" err="1">
                <a:solidFill>
                  <a:srgbClr val="7030A0"/>
                </a:solidFill>
              </a:rPr>
              <a:t>AppComponent</a:t>
            </a:r>
            <a:r>
              <a:rPr lang="en-US" b="1" dirty="0">
                <a:solidFill>
                  <a:srgbClr val="7030A0"/>
                </a:solidFill>
              </a:rPr>
              <a:t> } from './</a:t>
            </a:r>
            <a:r>
              <a:rPr lang="en-US" b="1" dirty="0" err="1">
                <a:solidFill>
                  <a:srgbClr val="7030A0"/>
                </a:solidFill>
              </a:rPr>
              <a:t>app.component</a:t>
            </a:r>
            <a:r>
              <a:rPr lang="en-US" b="1" dirty="0">
                <a:solidFill>
                  <a:srgbClr val="7030A0"/>
                </a:solidFill>
              </a:rPr>
              <a:t>';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0045E9"/>
                </a:solidFill>
              </a:rPr>
            </a:br>
            <a:r>
              <a:rPr lang="en-US" b="1" dirty="0">
                <a:solidFill>
                  <a:srgbClr val="0045E9"/>
                </a:solidFill>
              </a:rPr>
              <a:t>@</a:t>
            </a:r>
            <a:r>
              <a:rPr lang="en-US" b="1" dirty="0" err="1">
                <a:solidFill>
                  <a:srgbClr val="0045E9"/>
                </a:solidFill>
              </a:rPr>
              <a:t>NgModule</a:t>
            </a:r>
            <a:r>
              <a:rPr lang="en-US" b="1" dirty="0">
                <a:solidFill>
                  <a:srgbClr val="0045E9"/>
                </a:solidFill>
              </a:rPr>
              <a:t>({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declarations: [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AppComponent</a:t>
            </a:r>
            <a:endParaRPr lang="en-US" b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imports: [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BrowserModule</a:t>
            </a:r>
            <a:r>
              <a:rPr lang="en-US" b="1" dirty="0">
                <a:solidFill>
                  <a:srgbClr val="0045E9"/>
                </a:solidFill>
              </a:rPr>
              <a:t>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      </a:t>
            </a:r>
            <a:r>
              <a:rPr lang="en-US" b="1" dirty="0" err="1">
                <a:solidFill>
                  <a:srgbClr val="0045E9"/>
                </a:solidFill>
              </a:rPr>
              <a:t>AppRoutingModule</a:t>
            </a:r>
            <a:endParaRPr lang="en-US" b="1" dirty="0">
              <a:solidFill>
                <a:srgbClr val="0045E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providers: [],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	bootstrap: [</a:t>
            </a:r>
            <a:r>
              <a:rPr lang="en-US" b="1" dirty="0" err="1">
                <a:solidFill>
                  <a:srgbClr val="0045E9"/>
                </a:solidFill>
              </a:rPr>
              <a:t>AppComponent</a:t>
            </a:r>
            <a:r>
              <a:rPr lang="en-US" b="1" dirty="0">
                <a:solidFill>
                  <a:srgbClr val="0045E9"/>
                </a:solidFill>
              </a:rPr>
              <a:t>]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45E9"/>
                </a:solidFill>
              </a:rPr>
              <a:t>})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export class </a:t>
            </a:r>
            <a:r>
              <a:rPr lang="en-US" b="1" dirty="0" err="1">
                <a:solidFill>
                  <a:srgbClr val="7030A0"/>
                </a:solidFill>
              </a:rPr>
              <a:t>AppModule</a:t>
            </a:r>
            <a:r>
              <a:rPr lang="en-US" b="1" dirty="0">
                <a:solidFill>
                  <a:srgbClr val="7030A0"/>
                </a:solidFill>
              </a:rPr>
              <a:t> { }</a:t>
            </a:r>
          </a:p>
          <a:p>
            <a:pPr marL="0" indent="0">
              <a:buNone/>
            </a:pPr>
            <a:endParaRPr lang="en-US" b="1" dirty="0">
              <a:solidFill>
                <a:srgbClr val="0045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67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anatomy of Angular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011" y="1120296"/>
            <a:ext cx="5181600" cy="472110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At the </a:t>
            </a:r>
            <a:r>
              <a:rPr lang="en-US" sz="1800" dirty="0" err="1"/>
              <a:t>app.component.ts</a:t>
            </a:r>
            <a:r>
              <a:rPr lang="en-US" sz="1800" dirty="0"/>
              <a:t>, there is another decorator which is </a:t>
            </a:r>
            <a:r>
              <a:rPr lang="en-US" sz="1800" b="1" dirty="0"/>
              <a:t>@Component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selector here is ‘</a:t>
            </a:r>
            <a:r>
              <a:rPr lang="en-US" sz="1800" b="1" i="1" dirty="0"/>
              <a:t>app-root</a:t>
            </a:r>
            <a:r>
              <a:rPr lang="en-US" sz="1800" dirty="0"/>
              <a:t>’.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file that gets loaded when the application starts is the file </a:t>
            </a:r>
            <a:r>
              <a:rPr lang="en-US" sz="1800" dirty="0" err="1"/>
              <a:t>index.html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In </a:t>
            </a:r>
            <a:r>
              <a:rPr lang="en-US" sz="1800" dirty="0" err="1"/>
              <a:t>index.html</a:t>
            </a:r>
            <a:r>
              <a:rPr lang="en-US" sz="1800" dirty="0"/>
              <a:t>, we have the tag </a:t>
            </a:r>
            <a:r>
              <a:rPr lang="en-US" sz="1800" b="1" dirty="0"/>
              <a:t>&lt;app-root&gt;</a:t>
            </a:r>
            <a:r>
              <a:rPr lang="en-US" sz="1800" dirty="0"/>
              <a:t>, so         the component app-root is called from there.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can use a template that we specify through </a:t>
            </a:r>
            <a:r>
              <a:rPr lang="en-US" sz="1800" b="1" i="1" dirty="0" err="1"/>
              <a:t>templateUrl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Similarly, we also specify a </a:t>
            </a:r>
            <a:r>
              <a:rPr lang="en-US" sz="1800" b="1" i="1" dirty="0" err="1"/>
              <a:t>styleUrl</a:t>
            </a:r>
            <a:r>
              <a:rPr lang="en-US" sz="1800" dirty="0"/>
              <a:t>.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7011B6-B449-EC40-912F-DB6BCFC94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0641" y="1323192"/>
            <a:ext cx="6846348" cy="5389580"/>
          </a:xfrm>
        </p:spPr>
      </p:pic>
    </p:spTree>
    <p:extLst>
      <p:ext uri="{BB962C8B-B14F-4D97-AF65-F5344CB8AC3E}">
        <p14:creationId xmlns:p14="http://schemas.microsoft.com/office/powerpoint/2010/main" val="345105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83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a new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FEFDAA-4CF3-B946-94A0-F8305646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28154"/>
            <a:ext cx="10515600" cy="61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83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a new component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757B94-F946-B449-AA61-8B248C3C0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65" y="602629"/>
            <a:ext cx="10055087" cy="62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316E-9393-674F-8B90-2A61A76C3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E47E-562F-AE49-8546-7FF5D370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CLI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  <a:p>
            <a:endParaRPr lang="en-US" dirty="0"/>
          </a:p>
          <a:p>
            <a:r>
              <a:rPr lang="en-US" dirty="0"/>
              <a:t>Services</a:t>
            </a:r>
          </a:p>
          <a:p>
            <a:endParaRPr lang="en-US" dirty="0"/>
          </a:p>
          <a:p>
            <a:r>
              <a:rPr lang="en-US" dirty="0"/>
              <a:t>How to build a real-world web application using Angular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5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83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a new component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4B0118E-A9D5-5C4B-97D4-E9C4402F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5" y="601982"/>
            <a:ext cx="10320169" cy="62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41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838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a new component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8E2C7-6356-464E-A0A7-A133BDC8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78" y="628236"/>
            <a:ext cx="10094843" cy="61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3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2955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As a first step, let’s get some data to be displayed on the screen when we execute our application.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For that, we need some data to work with.</a:t>
            </a:r>
          </a:p>
          <a:p>
            <a:endParaRPr lang="en-US" sz="1800" dirty="0"/>
          </a:p>
          <a:p>
            <a:r>
              <a:rPr lang="en-US" sz="1800" dirty="0"/>
              <a:t>Let us create a folder “data” under the “app” folder in our project TEST-PROJECT.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create a file </a:t>
            </a:r>
            <a:r>
              <a:rPr lang="en-US" sz="1800" dirty="0" err="1"/>
              <a:t>cribs.ts</a:t>
            </a:r>
            <a:r>
              <a:rPr lang="en-US" sz="1800" dirty="0"/>
              <a:t> which has an export statement for exporting the data.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4BCBB4-DF8F-D940-89C0-245E3B0C51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43261"/>
            <a:ext cx="5971374" cy="5037052"/>
          </a:xfrm>
        </p:spPr>
      </p:pic>
    </p:spTree>
    <p:extLst>
      <p:ext uri="{BB962C8B-B14F-4D97-AF65-F5344CB8AC3E}">
        <p14:creationId xmlns:p14="http://schemas.microsoft.com/office/powerpoint/2010/main" val="3459702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41017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Let’s come to the crib-listing component.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Since we are exporting the cribs data, we can import it in our component.</a:t>
            </a:r>
          </a:p>
          <a:p>
            <a:endParaRPr lang="en-US" sz="1800" dirty="0"/>
          </a:p>
          <a:p>
            <a:r>
              <a:rPr lang="en-US" sz="1800" dirty="0"/>
              <a:t>We add the highlighted import statement.</a:t>
            </a:r>
          </a:p>
          <a:p>
            <a:endParaRPr lang="en-US" sz="1800" dirty="0"/>
          </a:p>
          <a:p>
            <a:r>
              <a:rPr lang="en-US" sz="1800" dirty="0"/>
              <a:t>Notice that we need not specify the .</a:t>
            </a:r>
            <a:r>
              <a:rPr lang="en-US" sz="1800" dirty="0" err="1"/>
              <a:t>ts</a:t>
            </a:r>
            <a:r>
              <a:rPr lang="en-US" sz="1800" dirty="0"/>
              <a:t> extension in the import statement.</a:t>
            </a:r>
          </a:p>
          <a:p>
            <a:endParaRPr lang="en-US" sz="1800" dirty="0"/>
          </a:p>
          <a:p>
            <a:r>
              <a:rPr lang="en-US" sz="1800" dirty="0"/>
              <a:t>We also need to create a member in the class </a:t>
            </a:r>
            <a:r>
              <a:rPr lang="en-US" sz="1800" dirty="0" err="1"/>
              <a:t>CribListingComponent</a:t>
            </a:r>
            <a:r>
              <a:rPr lang="en-US" sz="1800" dirty="0"/>
              <a:t>, which is an array in this case.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type is set to &lt;any&gt; and the imported data is assigned to it.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2A6DA72-D8AF-A843-A845-3596E16616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02624" y="1282148"/>
            <a:ext cx="5804452" cy="5257800"/>
          </a:xfrm>
        </p:spPr>
      </p:pic>
    </p:spTree>
    <p:extLst>
      <p:ext uri="{BB962C8B-B14F-4D97-AF65-F5344CB8AC3E}">
        <p14:creationId xmlns:p14="http://schemas.microsoft.com/office/powerpoint/2010/main" val="3133674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41017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Let’s open the crib-listing component html and add a &lt;pre&gt; tag as shown in the screenshot.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template out the data and specify that we wish to view it as a json file.</a:t>
            </a:r>
          </a:p>
          <a:p>
            <a:endParaRPr lang="en-US" sz="1800" dirty="0"/>
          </a:p>
          <a:p>
            <a:r>
              <a:rPr lang="en-US" sz="1800" dirty="0"/>
              <a:t>To view the data, we need to use the component.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look at the selector which lists the tag corresponding to the component.</a:t>
            </a:r>
          </a:p>
          <a:p>
            <a:endParaRPr lang="en-US" sz="1800" dirty="0"/>
          </a:p>
          <a:p>
            <a:r>
              <a:rPr lang="en-US" sz="1800" dirty="0"/>
              <a:t>The component is a child of the top-level component.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6D1330-E1E2-C54F-9A73-CEA3B7D45E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216058"/>
            <a:ext cx="6103374" cy="5439266"/>
          </a:xfrm>
        </p:spPr>
      </p:pic>
    </p:spTree>
    <p:extLst>
      <p:ext uri="{BB962C8B-B14F-4D97-AF65-F5344CB8AC3E}">
        <p14:creationId xmlns:p14="http://schemas.microsoft.com/office/powerpoint/2010/main" val="785630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2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841017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The selector for this component is </a:t>
            </a:r>
            <a:r>
              <a:rPr lang="en-US" sz="1800" b="1" i="1" dirty="0"/>
              <a:t>app-crab-listing</a:t>
            </a:r>
            <a:r>
              <a:rPr lang="en-US" sz="1800" dirty="0"/>
              <a:t>.</a:t>
            </a:r>
            <a:r>
              <a:rPr lang="en-US" sz="1800" b="1" i="1" dirty="0"/>
              <a:t> 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We need to put that in the </a:t>
            </a:r>
            <a:r>
              <a:rPr lang="en-US" sz="1800" b="1" dirty="0" err="1"/>
              <a:t>app.component.html</a:t>
            </a:r>
            <a:r>
              <a:rPr lang="en-US" sz="1800" dirty="0"/>
              <a:t> file (refer to the screenshot in the next slide):</a:t>
            </a:r>
          </a:p>
          <a:p>
            <a:pPr marL="0" indent="0">
              <a:buNone/>
            </a:pPr>
            <a:endParaRPr lang="en-US" sz="1800" i="1" dirty="0"/>
          </a:p>
          <a:p>
            <a:pPr marL="0" indent="0" algn="ctr">
              <a:buNone/>
            </a:pPr>
            <a:r>
              <a:rPr lang="en-US" sz="1800" i="1" dirty="0">
                <a:highlight>
                  <a:srgbClr val="C0C0C0"/>
                </a:highlight>
              </a:rPr>
              <a:t>&lt;app-crib-listing&gt;&lt;/app-crib-listing&gt;</a:t>
            </a:r>
          </a:p>
          <a:p>
            <a:endParaRPr lang="en-US" sz="1800" dirty="0"/>
          </a:p>
          <a:p>
            <a:r>
              <a:rPr lang="en-US" sz="1800" dirty="0"/>
              <a:t>Next, run the application and view it on the browser (execute “ng serve” in the CLI).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5FCACD-48F3-6F45-AE84-5F6CD5A02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8684" y="1091381"/>
            <a:ext cx="6184489" cy="5648921"/>
          </a:xfrm>
        </p:spPr>
      </p:pic>
    </p:spTree>
    <p:extLst>
      <p:ext uri="{BB962C8B-B14F-4D97-AF65-F5344CB8AC3E}">
        <p14:creationId xmlns:p14="http://schemas.microsoft.com/office/powerpoint/2010/main" val="1459407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5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FF294E-3AAA-A645-8365-65FFF4956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46" y="1122587"/>
            <a:ext cx="9999406" cy="54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3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9D7B8B-6DDE-5945-B9A7-4EACBB09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2" y="745690"/>
            <a:ext cx="10432026" cy="60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34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0122-DB5A-BC44-BB52-0D814D694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519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However, this really isn’t the way we want to display the listing data. </a:t>
            </a:r>
          </a:p>
          <a:p>
            <a:endParaRPr lang="en-US" dirty="0"/>
          </a:p>
          <a:p>
            <a:r>
              <a:rPr lang="en-US" dirty="0"/>
              <a:t>We want to have a lot more control over how we can manipulate the data on screen.</a:t>
            </a:r>
          </a:p>
          <a:p>
            <a:endParaRPr lang="en-US" dirty="0"/>
          </a:p>
          <a:p>
            <a:r>
              <a:rPr lang="en-US" dirty="0"/>
              <a:t>We want to display it in some fashion such as: an unordered listing, having some card for each item in the collection etc.</a:t>
            </a:r>
          </a:p>
          <a:p>
            <a:endParaRPr lang="en-US" dirty="0"/>
          </a:p>
          <a:p>
            <a:r>
              <a:rPr lang="en-US" dirty="0"/>
              <a:t>We want to provide a single template for that (one html that would be re-used for all items in the collection).</a:t>
            </a:r>
          </a:p>
          <a:p>
            <a:endParaRPr lang="en-US" dirty="0"/>
          </a:p>
          <a:p>
            <a:r>
              <a:rPr lang="en-US" dirty="0"/>
              <a:t>We do that with a directive called </a:t>
            </a:r>
            <a:r>
              <a:rPr lang="en-US" dirty="0" err="1"/>
              <a:t>ngFor</a:t>
            </a:r>
            <a:r>
              <a:rPr lang="en-US" dirty="0"/>
              <a:t> (</a:t>
            </a:r>
            <a:r>
              <a:rPr lang="en-US" dirty="0" err="1"/>
              <a:t>Angular’s</a:t>
            </a:r>
            <a:r>
              <a:rPr lang="en-US" dirty="0"/>
              <a:t> repeater implementation).</a:t>
            </a:r>
          </a:p>
        </p:txBody>
      </p:sp>
    </p:spTree>
    <p:extLst>
      <p:ext uri="{BB962C8B-B14F-4D97-AF65-F5344CB8AC3E}">
        <p14:creationId xmlns:p14="http://schemas.microsoft.com/office/powerpoint/2010/main" val="1976281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87A305-1869-614B-9E02-5C1F2105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766916"/>
            <a:ext cx="11169445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7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Versions: AngularJS to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AngularJS was introduced in 2010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r>
              <a:rPr lang="en-US" sz="1800" dirty="0"/>
              <a:t>V2 introduced in 2015 </a:t>
            </a:r>
          </a:p>
          <a:p>
            <a:endParaRPr lang="en-US" sz="1800" dirty="0"/>
          </a:p>
          <a:p>
            <a:r>
              <a:rPr lang="en-US" sz="1800" dirty="0"/>
              <a:t>V2 final release in 2016</a:t>
            </a:r>
          </a:p>
          <a:p>
            <a:endParaRPr lang="en-US" sz="1800" dirty="0"/>
          </a:p>
          <a:p>
            <a:r>
              <a:rPr lang="en-US" sz="1800" dirty="0"/>
              <a:t>Follows Semantic Versioning</a:t>
            </a:r>
          </a:p>
          <a:p>
            <a:endParaRPr lang="en-US" sz="1800" dirty="0"/>
          </a:p>
          <a:p>
            <a:r>
              <a:rPr lang="en-US" sz="1800" dirty="0"/>
              <a:t>Version 2+ is just called Angular</a:t>
            </a:r>
          </a:p>
          <a:p>
            <a:endParaRPr lang="en-US" sz="1800" dirty="0"/>
          </a:p>
          <a:p>
            <a:r>
              <a:rPr lang="en-US" sz="1800" dirty="0"/>
              <a:t>AngularJS: v1, Angular: V2+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3296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3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5271BB-0906-6E48-8237-B6B7986D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26" y="681036"/>
            <a:ext cx="1144474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9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6B89CF-ED53-304F-B4E4-CB101E76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1" y="776748"/>
            <a:ext cx="11474245" cy="608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9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3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A90658-B6A5-F543-8FCA-51FE79D4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3" y="710533"/>
            <a:ext cx="11444747" cy="60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2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0122-DB5A-BC44-BB52-0D814D6942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still doesn’t really look like our final application. </a:t>
            </a:r>
          </a:p>
          <a:p>
            <a:endParaRPr lang="en-US" dirty="0"/>
          </a:p>
          <a:p>
            <a:r>
              <a:rPr lang="en-US" dirty="0"/>
              <a:t>Get the CSS for bootstrap so that we have some styling.</a:t>
            </a:r>
          </a:p>
          <a:p>
            <a:endParaRPr lang="en-US" dirty="0"/>
          </a:p>
          <a:p>
            <a:r>
              <a:rPr lang="en-US" dirty="0"/>
              <a:t>Next, register it in our angular-cli configuration.</a:t>
            </a:r>
          </a:p>
          <a:p>
            <a:endParaRPr lang="en-US" dirty="0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122664D1-9D4D-8842-9F73-322A848B6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9019" y="1533832"/>
            <a:ext cx="5899355" cy="4503174"/>
          </a:xfrm>
        </p:spPr>
      </p:pic>
    </p:spTree>
    <p:extLst>
      <p:ext uri="{BB962C8B-B14F-4D97-AF65-F5344CB8AC3E}">
        <p14:creationId xmlns:p14="http://schemas.microsoft.com/office/powerpoint/2010/main" val="1197812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A765F8-9C2A-CE49-A772-8062868C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4" y="762001"/>
            <a:ext cx="11366090" cy="60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30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Repeating over data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2CA498-FB94-BB44-AF39-CF73F806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3" y="703006"/>
            <a:ext cx="11575025" cy="61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5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Improving the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15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r>
              <a:rPr lang="en-US" sz="1800" dirty="0"/>
              <a:t>We’ll add a navigation bar at the top.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Also, we will display the data in a different way (in a series of cards).</a:t>
            </a:r>
          </a:p>
          <a:p>
            <a:endParaRPr lang="en-US" sz="1800" dirty="0"/>
          </a:p>
          <a:p>
            <a:r>
              <a:rPr lang="en-US" sz="1800" dirty="0"/>
              <a:t>Each of the properties would get its own card, to display data for that property listing.</a:t>
            </a:r>
          </a:p>
          <a:p>
            <a:endParaRPr lang="en-US" sz="1800" dirty="0"/>
          </a:p>
          <a:p>
            <a:r>
              <a:rPr lang="en-US" sz="1800" dirty="0"/>
              <a:t>We want the data to be displayed in the central part in some container.</a:t>
            </a:r>
          </a:p>
          <a:p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4094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0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35133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We get the template of the navbar from </a:t>
            </a:r>
            <a:r>
              <a:rPr lang="en-US" sz="1800" dirty="0">
                <a:hlinkClick r:id="rId3"/>
              </a:rPr>
              <a:t>https://getbootstrap.com/docs/4.6/components/navbar/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6EB569-8F84-2541-A5BB-937D57835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2" y="1595437"/>
            <a:ext cx="11726562" cy="52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Improving the display – cont.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/>
          </a:p>
          <a:p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457200" lvl="1" indent="0">
              <a:buNone/>
            </a:pPr>
            <a:endParaRPr lang="en-US" sz="1600" b="1"/>
          </a:p>
          <a:p>
            <a:pPr marL="0" indent="0">
              <a:buNone/>
            </a:pPr>
            <a:r>
              <a:rPr lang="en-US" sz="160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B7C119-3AB0-4A44-A262-35AA608A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6" y="755374"/>
            <a:ext cx="1208267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52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We add a container div so that the data appears in the middle of the screen: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3D6263-00E2-4C4D-B3EE-C8DE88B5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" y="1938130"/>
            <a:ext cx="11986591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1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258"/>
            <a:ext cx="10515600" cy="1325563"/>
          </a:xfrm>
        </p:spPr>
        <p:txBody>
          <a:bodyPr/>
          <a:lstStyle/>
          <a:p>
            <a:r>
              <a:rPr lang="en-US" b="1" dirty="0"/>
              <a:t>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402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Even though JavaScript is super popular and widely used, it has some drawbacks: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45E9"/>
                </a:solidFill>
              </a:rPr>
              <a:t>	-	JavaScript is not strongly typed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45E9"/>
                </a:solidFill>
              </a:rPr>
              <a:t>	-	We cannot specify the data type of a variable, or the type of arguments/return type of a 			function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45E9"/>
                </a:solidFill>
              </a:rPr>
              <a:t>	-	Ability to specify type information saves a lot of debugging time (an application wouldn’t 		compile if the type is used incorrectly)</a:t>
            </a:r>
            <a:r>
              <a:rPr lang="en-US" sz="1800" b="1" dirty="0"/>
              <a:t>	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	 	function multiply(x, y)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			return x * y;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		}</a:t>
            </a:r>
          </a:p>
          <a:p>
            <a:pPr marL="0" indent="0">
              <a:buNone/>
            </a:pPr>
            <a:endParaRPr lang="en-US" sz="1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</a:rPr>
              <a:t>		multiply(‘bob’, 3);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//Syntactically perfectly valid (No way for us to detect such incorrect 					  use).</a:t>
            </a:r>
            <a:r>
              <a:rPr lang="en-US" sz="1800" dirty="0"/>
              <a:t> </a:t>
            </a:r>
            <a:r>
              <a:rPr lang="en-US" sz="1800" b="1" dirty="0"/>
              <a:t>	 </a:t>
            </a:r>
          </a:p>
          <a:p>
            <a:r>
              <a:rPr lang="en-US" sz="1800" b="1" dirty="0"/>
              <a:t>Solution: Using TypeScript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3137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1F7D7-1F8B-6849-ACE9-3E1EEAD1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5" y="755373"/>
            <a:ext cx="12008126" cy="60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32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9482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r>
              <a:rPr lang="en-US" sz="1800" dirty="0"/>
              <a:t>Now, we need to put the cards.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Each listing has an image associated with it (refer to the screenshot).</a:t>
            </a:r>
          </a:p>
          <a:p>
            <a:endParaRPr lang="en-US" sz="1800" dirty="0"/>
          </a:p>
          <a:p>
            <a:r>
              <a:rPr lang="en-US" sz="1800" dirty="0"/>
              <a:t>In the repository, we have images for all the listings.</a:t>
            </a:r>
          </a:p>
          <a:p>
            <a:endParaRPr lang="en-US" sz="1800" dirty="0"/>
          </a:p>
          <a:p>
            <a:r>
              <a:rPr lang="en-US" sz="1800" dirty="0"/>
              <a:t>Copy the images to the folder </a:t>
            </a:r>
            <a:r>
              <a:rPr lang="en-US" sz="1800" b="1" i="1" dirty="0" err="1"/>
              <a:t>src</a:t>
            </a:r>
            <a:r>
              <a:rPr lang="en-US" sz="1800" b="1" i="1" dirty="0"/>
              <a:t>/assets/images </a:t>
            </a:r>
            <a:r>
              <a:rPr lang="en-US" sz="1800" dirty="0"/>
              <a:t>under your project folder.</a:t>
            </a:r>
            <a:r>
              <a:rPr lang="en-US" sz="1800" b="1" dirty="0"/>
              <a:t> </a:t>
            </a:r>
            <a:endParaRPr lang="en-US" sz="1800" b="1" i="1" dirty="0"/>
          </a:p>
          <a:p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EF5300-EDF5-2E43-A243-2841090584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0697" y="1478932"/>
            <a:ext cx="6282813" cy="4946086"/>
          </a:xfrm>
        </p:spPr>
      </p:pic>
    </p:spTree>
    <p:extLst>
      <p:ext uri="{BB962C8B-B14F-4D97-AF65-F5344CB8AC3E}">
        <p14:creationId xmlns:p14="http://schemas.microsoft.com/office/powerpoint/2010/main" val="1453132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54BCFA-8270-214C-8FB2-13D7C1503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6181"/>
            <a:ext cx="10515600" cy="5338916"/>
          </a:xfrm>
        </p:spPr>
      </p:pic>
    </p:spTree>
    <p:extLst>
      <p:ext uri="{BB962C8B-B14F-4D97-AF65-F5344CB8AC3E}">
        <p14:creationId xmlns:p14="http://schemas.microsoft.com/office/powerpoint/2010/main" val="1851814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EF781A-E200-F844-869D-5ADA5E83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2" y="774550"/>
            <a:ext cx="11996530" cy="60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45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A69A90-8966-944F-8D2E-7645DB5A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" y="755374"/>
            <a:ext cx="11986590" cy="60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9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A3A9E1-45F8-974B-BD23-5DC882D8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3" y="745434"/>
            <a:ext cx="11777868" cy="60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44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07B159-FEB7-4747-AD98-15BDAB337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" y="760549"/>
            <a:ext cx="11986592" cy="60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0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EE404F-60B8-D24C-9248-D0AE643E8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9" y="765313"/>
            <a:ext cx="11936895" cy="60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CC2D5F-106D-8C48-9F71-DDF50E01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" y="755374"/>
            <a:ext cx="11926955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16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152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E6AA7-CA4F-5E4E-A4A9-242D28F12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9859" y="839429"/>
            <a:ext cx="979394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Next we clean up the area below the images and make it look nicer: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C909B6-32F8-EC4A-B2BE-FBCC96A4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2" y="1124158"/>
            <a:ext cx="12006470" cy="57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2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TypeScript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6525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TypeScript is a language created by Microsoft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Allows us to use type information in JavaScript</a:t>
            </a:r>
          </a:p>
          <a:p>
            <a:endParaRPr lang="en-US" sz="1800" dirty="0"/>
          </a:p>
          <a:p>
            <a:r>
              <a:rPr lang="en-US" sz="1800" dirty="0"/>
              <a:t>TypeScript needs to be converted to regular JavaScript (</a:t>
            </a:r>
            <a:r>
              <a:rPr lang="en-US" sz="1800" dirty="0" err="1"/>
              <a:t>transpilation</a:t>
            </a:r>
            <a:r>
              <a:rPr lang="en-US" sz="1800" dirty="0"/>
              <a:t>) so that it is understood by the browser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function multiply(x: number, y: number) {</a:t>
            </a:r>
          </a:p>
          <a:p>
            <a:pPr marL="0" indent="0">
              <a:buNone/>
            </a:pPr>
            <a:r>
              <a:rPr lang="en-US" sz="1800" dirty="0"/>
              <a:t>		return x * y;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Multiply(‘bob’, 3) </a:t>
            </a:r>
            <a:r>
              <a:rPr lang="en-US" sz="1800" dirty="0">
                <a:solidFill>
                  <a:srgbClr val="FF0000"/>
                </a:solidFill>
              </a:rPr>
              <a:t>//Gives an error due to incorrect type specification. We can view it on the editor itself.</a:t>
            </a:r>
          </a:p>
          <a:p>
            <a:pPr marL="0" indent="0">
              <a:buNone/>
            </a:pPr>
            <a:r>
              <a:rPr lang="en-US" sz="1800" b="1" dirty="0"/>
              <a:t>	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D6D8393-03B6-BD4A-B79B-CE41DC5BF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1" y="745958"/>
            <a:ext cx="6071936" cy="5987423"/>
          </a:xfrm>
        </p:spPr>
      </p:pic>
    </p:spTree>
    <p:extLst>
      <p:ext uri="{BB962C8B-B14F-4D97-AF65-F5344CB8AC3E}">
        <p14:creationId xmlns:p14="http://schemas.microsoft.com/office/powerpoint/2010/main" val="3408999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2E35EA-14EA-5E4F-BDA9-FF3627D7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0" y="755374"/>
            <a:ext cx="11936894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826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a new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C0E6F5-8680-6B41-8233-3685E07B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" y="586409"/>
            <a:ext cx="11698357" cy="62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0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9482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r>
              <a:rPr lang="en-US" sz="1800" dirty="0"/>
              <a:t>We move the highlighted code to </a:t>
            </a:r>
            <a:r>
              <a:rPr lang="en-US" sz="1800" b="1" i="1" dirty="0"/>
              <a:t>crib-</a:t>
            </a:r>
            <a:r>
              <a:rPr lang="en-US" sz="1800" b="1" i="1" dirty="0" err="1"/>
              <a:t>card.component.html</a:t>
            </a:r>
            <a:r>
              <a:rPr lang="en-US" sz="1800" dirty="0"/>
              <a:t> from </a:t>
            </a:r>
            <a:r>
              <a:rPr lang="en-US" sz="1800" b="1" i="1" dirty="0"/>
              <a:t>crib-</a:t>
            </a:r>
            <a:r>
              <a:rPr lang="en-US" sz="1800" b="1" i="1" dirty="0" err="1"/>
              <a:t>listing.component.html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Next we take the selector from the </a:t>
            </a:r>
            <a:r>
              <a:rPr lang="en-US" sz="1800" b="1" i="1" dirty="0"/>
              <a:t>crib-</a:t>
            </a:r>
            <a:r>
              <a:rPr lang="en-US" sz="1800" b="1" i="1" dirty="0" err="1"/>
              <a:t>card.component.ts</a:t>
            </a:r>
            <a:r>
              <a:rPr lang="en-US" sz="1800" dirty="0"/>
              <a:t>.</a:t>
            </a:r>
            <a:endParaRPr lang="en-US" sz="1800" b="1" i="1" dirty="0"/>
          </a:p>
          <a:p>
            <a:endParaRPr lang="en-US" sz="1800" b="1" i="1" dirty="0"/>
          </a:p>
          <a:p>
            <a:r>
              <a:rPr lang="en-US" sz="1800" dirty="0"/>
              <a:t>We paste it to </a:t>
            </a:r>
            <a:r>
              <a:rPr lang="en-US" sz="1800" b="1" i="1" dirty="0"/>
              <a:t>crib-</a:t>
            </a:r>
            <a:r>
              <a:rPr lang="en-US" sz="1800" b="1" i="1" dirty="0" err="1"/>
              <a:t>listing.component.html</a:t>
            </a:r>
            <a:r>
              <a:rPr lang="en-US" sz="1800" b="1" i="1" dirty="0"/>
              <a:t> </a:t>
            </a:r>
          </a:p>
          <a:p>
            <a:pPr marL="0" indent="0">
              <a:buNone/>
            </a:pPr>
            <a:r>
              <a:rPr lang="en-US" sz="1800" i="1" dirty="0"/>
              <a:t>   (Refer to screenshot in the next page).</a:t>
            </a: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CF12A6-8E9B-E545-9FCD-5F4BC2A56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4279" y="1599483"/>
            <a:ext cx="6529890" cy="4893392"/>
          </a:xfrm>
        </p:spPr>
      </p:pic>
    </p:spTree>
    <p:extLst>
      <p:ext uri="{BB962C8B-B14F-4D97-AF65-F5344CB8AC3E}">
        <p14:creationId xmlns:p14="http://schemas.microsoft.com/office/powerpoint/2010/main" val="725775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152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B5550C-3502-AE4A-ACBC-37829BC7D6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8941" y="839788"/>
            <a:ext cx="11725835" cy="5926772"/>
          </a:xfrm>
        </p:spPr>
      </p:pic>
    </p:spTree>
    <p:extLst>
      <p:ext uri="{BB962C8B-B14F-4D97-AF65-F5344CB8AC3E}">
        <p14:creationId xmlns:p14="http://schemas.microsoft.com/office/powerpoint/2010/main" val="3770647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324536-281A-854D-8D00-B43BDFF58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129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Currently we just have an empty structure, with no data to display: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b="1" i="1" dirty="0">
                <a:solidFill>
                  <a:srgbClr val="0045E9"/>
                </a:solidFill>
              </a:rPr>
              <a:t>&lt;div class="row"&gt;</a:t>
            </a:r>
          </a:p>
          <a:p>
            <a:pPr marL="0" indent="0">
              <a:buNone/>
            </a:pPr>
            <a:r>
              <a:rPr lang="en-US" sz="1900" b="1" i="1" dirty="0">
                <a:solidFill>
                  <a:srgbClr val="0045E9"/>
                </a:solidFill>
              </a:rPr>
              <a:t>  &lt;div *</a:t>
            </a:r>
            <a:r>
              <a:rPr lang="en-US" sz="1900" b="1" i="1" dirty="0" err="1">
                <a:solidFill>
                  <a:srgbClr val="0045E9"/>
                </a:solidFill>
              </a:rPr>
              <a:t>ngFor</a:t>
            </a:r>
            <a:r>
              <a:rPr lang="en-US" sz="1900" b="1" i="1" dirty="0">
                <a:solidFill>
                  <a:srgbClr val="0045E9"/>
                </a:solidFill>
              </a:rPr>
              <a:t>="let crib of cribs" class="col-4"&gt;    </a:t>
            </a:r>
          </a:p>
          <a:p>
            <a:pPr marL="0" indent="0">
              <a:buNone/>
            </a:pPr>
            <a:r>
              <a:rPr lang="en-US" sz="1900" b="1" i="1" dirty="0">
                <a:solidFill>
                  <a:srgbClr val="0045E9"/>
                </a:solidFill>
              </a:rPr>
              <a:t>        &lt;app-crib-card&gt;&lt;/app-crib-card&gt;</a:t>
            </a:r>
          </a:p>
          <a:p>
            <a:pPr marL="0" indent="0">
              <a:buNone/>
            </a:pPr>
            <a:r>
              <a:rPr lang="en-US" sz="1900" b="1" i="1" dirty="0">
                <a:solidFill>
                  <a:srgbClr val="0045E9"/>
                </a:solidFill>
              </a:rPr>
              <a:t>&lt;/div&gt;  </a:t>
            </a:r>
          </a:p>
          <a:p>
            <a:pPr marL="0" indent="0">
              <a:buNone/>
            </a:pPr>
            <a:r>
              <a:rPr lang="en-US" sz="1900" b="1" i="1" dirty="0">
                <a:solidFill>
                  <a:srgbClr val="0045E9"/>
                </a:solidFill>
              </a:rPr>
              <a:t>&lt;/div&gt;</a:t>
            </a:r>
          </a:p>
          <a:p>
            <a:endParaRPr lang="en-US" sz="2000" dirty="0"/>
          </a:p>
          <a:p>
            <a:r>
              <a:rPr lang="en-US" sz="2000" dirty="0"/>
              <a:t>We fix it with </a:t>
            </a:r>
            <a:r>
              <a:rPr lang="en-US" sz="2000" b="1" dirty="0"/>
              <a:t>property binding</a:t>
            </a:r>
            <a:r>
              <a:rPr lang="en-US" sz="2000" dirty="0"/>
              <a:t>.</a:t>
            </a:r>
            <a:endParaRPr lang="en-US" sz="1900" b="1" i="1" dirty="0">
              <a:solidFill>
                <a:srgbClr val="0045E9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A463C2-C0B4-614F-BE47-1755CAC6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00" y="1355464"/>
            <a:ext cx="7082835" cy="54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46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152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DA9619B-3C95-DD43-9AFC-99821FB6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3639" y="774551"/>
            <a:ext cx="11854926" cy="5948978"/>
          </a:xfrm>
        </p:spPr>
      </p:pic>
    </p:spTree>
    <p:extLst>
      <p:ext uri="{BB962C8B-B14F-4D97-AF65-F5344CB8AC3E}">
        <p14:creationId xmlns:p14="http://schemas.microsoft.com/office/powerpoint/2010/main" val="2576993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648638-6F24-A14D-B1EE-C6537A1B39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0605" y="1355464"/>
            <a:ext cx="11897958" cy="5411096"/>
          </a:xfrm>
        </p:spPr>
      </p:pic>
    </p:spTree>
    <p:extLst>
      <p:ext uri="{BB962C8B-B14F-4D97-AF65-F5344CB8AC3E}">
        <p14:creationId xmlns:p14="http://schemas.microsoft.com/office/powerpoint/2010/main" val="2440149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951" y="1599482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r>
              <a:rPr lang="en-US" sz="1600" dirty="0"/>
              <a:t>Next, move the style from </a:t>
            </a:r>
            <a:r>
              <a:rPr lang="en-US" sz="1600" b="1" dirty="0"/>
              <a:t>crib-</a:t>
            </a:r>
            <a:r>
              <a:rPr lang="en-US" sz="1600" b="1" dirty="0" err="1"/>
              <a:t>listing.component.css</a:t>
            </a:r>
            <a:r>
              <a:rPr lang="en-US" sz="1600" dirty="0"/>
              <a:t> to </a:t>
            </a:r>
            <a:r>
              <a:rPr lang="en-US" sz="1600" b="1" dirty="0"/>
              <a:t>crib-</a:t>
            </a:r>
            <a:r>
              <a:rPr lang="en-US" sz="1600" b="1" dirty="0" err="1"/>
              <a:t>card.component.css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Now we can reuse our new crib-card component.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03FBED-B3F2-C94D-8D75-D50492F80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6701" y="1398494"/>
            <a:ext cx="6846347" cy="5334888"/>
          </a:xfrm>
        </p:spPr>
      </p:pic>
    </p:spTree>
    <p:extLst>
      <p:ext uri="{BB962C8B-B14F-4D97-AF65-F5344CB8AC3E}">
        <p14:creationId xmlns:p14="http://schemas.microsoft.com/office/powerpoint/2010/main" val="1246933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152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Improving the display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98BAF1-6787-DB41-ADB2-046E6F7FC4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9849" y="796066"/>
            <a:ext cx="11897958" cy="5937316"/>
          </a:xfrm>
        </p:spPr>
      </p:pic>
    </p:spTree>
    <p:extLst>
      <p:ext uri="{BB962C8B-B14F-4D97-AF65-F5344CB8AC3E}">
        <p14:creationId xmlns:p14="http://schemas.microsoft.com/office/powerpoint/2010/main" val="4262749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Implementing 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833253-C0EE-2E4E-ADD6-7979523BA8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5911" y="1129553"/>
            <a:ext cx="11801137" cy="5598691"/>
          </a:xfrm>
        </p:spPr>
      </p:pic>
    </p:spTree>
    <p:extLst>
      <p:ext uri="{BB962C8B-B14F-4D97-AF65-F5344CB8AC3E}">
        <p14:creationId xmlns:p14="http://schemas.microsoft.com/office/powerpoint/2010/main" val="41726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258"/>
            <a:ext cx="10515600" cy="1325563"/>
          </a:xfrm>
        </p:spPr>
        <p:txBody>
          <a:bodyPr/>
          <a:lstStyle/>
          <a:p>
            <a:r>
              <a:rPr lang="en-US" b="1" dirty="0"/>
              <a:t>TypeScript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1247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Advantages: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/>
              <a:t>-	Makes the application easier to debug (incorrect usages are detected right away in the 			editor, before we execute the application on browser.)</a:t>
            </a:r>
          </a:p>
          <a:p>
            <a:pPr marL="0" indent="0">
              <a:buNone/>
            </a:pPr>
            <a:r>
              <a:rPr lang="en-US" sz="1800" dirty="0"/>
              <a:t>	-	Gives us a lot more information about the usage of a library/function when we create our 		applications.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	</a:t>
            </a:r>
          </a:p>
          <a:p>
            <a:pPr marL="0" indent="0">
              <a:buNone/>
            </a:pPr>
            <a:r>
              <a:rPr lang="en-US" sz="1800" b="1" dirty="0"/>
              <a:t>	 </a:t>
            </a:r>
          </a:p>
          <a:p>
            <a:pPr marL="0" indent="0">
              <a:buNone/>
            </a:pPr>
            <a:r>
              <a:rPr lang="en-US" sz="1800" dirty="0"/>
              <a:t>		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F4CD8AF-55F0-1A45-8315-42323738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42" y="2598821"/>
            <a:ext cx="10423358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5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Implementing an interface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600" dirty="0"/>
              <a:t>We can explicitly specify what kind of data should exist on the “crib” property.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We do that with an interface.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An interface is a class that describes how something should be shaped/what kind of keys or values it should contain.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46056D-2F72-144D-A848-4E0657BC6E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7465" y="1538344"/>
            <a:ext cx="6185646" cy="5195038"/>
          </a:xfrm>
        </p:spPr>
      </p:pic>
    </p:spTree>
    <p:extLst>
      <p:ext uri="{BB962C8B-B14F-4D97-AF65-F5344CB8AC3E}">
        <p14:creationId xmlns:p14="http://schemas.microsoft.com/office/powerpoint/2010/main" val="33476532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Implementing an interface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B3F5F631-1ABD-1D4D-AC1A-0349559FD3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2122" y="1161827"/>
            <a:ext cx="11822654" cy="5571554"/>
          </a:xfrm>
        </p:spPr>
      </p:pic>
    </p:spTree>
    <p:extLst>
      <p:ext uri="{BB962C8B-B14F-4D97-AF65-F5344CB8AC3E}">
        <p14:creationId xmlns:p14="http://schemas.microsoft.com/office/powerpoint/2010/main" val="14676511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Implementing an interface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31A3F70-98C3-1F4D-80C9-A02323DAF6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1214" y="1118795"/>
            <a:ext cx="11639774" cy="5589233"/>
          </a:xfrm>
        </p:spPr>
      </p:pic>
    </p:spTree>
    <p:extLst>
      <p:ext uri="{BB962C8B-B14F-4D97-AF65-F5344CB8AC3E}">
        <p14:creationId xmlns:p14="http://schemas.microsoft.com/office/powerpoint/2010/main" val="3744196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Implementing an interface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307F6A-F490-C64F-9A94-F8E53EF7FD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2879" y="1108039"/>
            <a:ext cx="11833412" cy="5599990"/>
          </a:xfrm>
        </p:spPr>
      </p:pic>
    </p:spTree>
    <p:extLst>
      <p:ext uri="{BB962C8B-B14F-4D97-AF65-F5344CB8AC3E}">
        <p14:creationId xmlns:p14="http://schemas.microsoft.com/office/powerpoint/2010/main" val="2266619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5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Implementing an interface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85" y="1061829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b="1" dirty="0"/>
              <a:t>This also allows you to see what are the available fields for the property: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C82C4E4-4A43-7D48-BB48-37B4AC1E4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21" y="1690688"/>
            <a:ext cx="11327803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7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Angular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21E56-1B92-E24E-8164-BBDC12C7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we write our applications, we will use TypeScript:</a:t>
            </a:r>
          </a:p>
          <a:p>
            <a:pPr marL="0" indent="0">
              <a:buNone/>
            </a:pPr>
            <a:r>
              <a:rPr lang="en-US" dirty="0">
                <a:solidFill>
                  <a:srgbClr val="0045E9"/>
                </a:solidFill>
              </a:rPr>
              <a:t>		</a:t>
            </a:r>
            <a:r>
              <a:rPr lang="en-US" sz="1800" b="1" i="1" dirty="0">
                <a:solidFill>
                  <a:srgbClr val="0045E9"/>
                </a:solidFill>
              </a:rPr>
              <a:t>-	type check that we get is beneficial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rgbClr val="0045E9"/>
                </a:solidFill>
              </a:rPr>
              <a:t>		-	documentation on the Angular website shows everything in TypeScript first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rgbClr val="0045E9"/>
                </a:solidFill>
              </a:rPr>
              <a:t>		-	Many libraries used in Angular applications are written in TypeScript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browsers do not understand TypeScript.</a:t>
            </a:r>
          </a:p>
          <a:p>
            <a:endParaRPr lang="en-US" dirty="0"/>
          </a:p>
          <a:p>
            <a:r>
              <a:rPr lang="en-US" dirty="0"/>
              <a:t>It needs some translation into regular JavaScript file: a process known as </a:t>
            </a:r>
            <a:r>
              <a:rPr lang="en-US" b="1" i="1" dirty="0" err="1"/>
              <a:t>transpilation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9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Angular CLI – cont.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Let us consider the following example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function multiply(x: number, y: number) { </a:t>
            </a:r>
          </a:p>
          <a:p>
            <a:pPr marL="0" indent="0">
              <a:buNone/>
            </a:pPr>
            <a:r>
              <a:rPr lang="en-US" sz="1800" dirty="0"/>
              <a:t>		return x * y;</a:t>
            </a:r>
          </a:p>
          <a:p>
            <a:pPr marL="0" indent="0">
              <a:buNone/>
            </a:pPr>
            <a:r>
              <a:rPr lang="en-US" sz="1800" dirty="0"/>
              <a:t>	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multiply(2, 3);</a:t>
            </a:r>
          </a:p>
          <a:p>
            <a:pPr marL="0" indent="0">
              <a:buNone/>
            </a:pPr>
            <a:r>
              <a:rPr lang="en-US" sz="1800" dirty="0"/>
              <a:t>	let Name: string;</a:t>
            </a:r>
          </a:p>
          <a:p>
            <a:pPr marL="0" indent="0">
              <a:buNone/>
            </a:pPr>
            <a:r>
              <a:rPr lang="en-US" sz="1800" dirty="0"/>
              <a:t>	Name = ‘John’;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93A43-654E-0747-A8A9-373869088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88180" y="1007470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						{</a:t>
            </a:r>
          </a:p>
          <a:p>
            <a:pPr marL="0" indent="0">
              <a:buNone/>
            </a:pPr>
            <a:r>
              <a:rPr lang="en-US" sz="1400" b="1" dirty="0"/>
              <a:t>  "</a:t>
            </a:r>
            <a:r>
              <a:rPr lang="en-US" sz="1400" b="1" dirty="0" err="1"/>
              <a:t>compileOnSave</a:t>
            </a:r>
            <a:r>
              <a:rPr lang="en-US" sz="1400" b="1" dirty="0"/>
              <a:t>": false,</a:t>
            </a:r>
          </a:p>
          <a:p>
            <a:pPr marL="0" indent="0">
              <a:buNone/>
            </a:pPr>
            <a:r>
              <a:rPr lang="en-US" sz="1400" b="1" dirty="0"/>
              <a:t>  "</a:t>
            </a:r>
            <a:r>
              <a:rPr lang="en-US" sz="1400" b="1" dirty="0" err="1"/>
              <a:t>compilerOptions</a:t>
            </a:r>
            <a:r>
              <a:rPr lang="en-US" sz="1400" b="1" dirty="0"/>
              <a:t>": {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baseUrl</a:t>
            </a:r>
            <a:r>
              <a:rPr lang="en-US" sz="1400" b="1" dirty="0"/>
              <a:t>": "./",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outDir</a:t>
            </a:r>
            <a:r>
              <a:rPr lang="en-US" sz="1400" b="1" dirty="0"/>
              <a:t>": "./</a:t>
            </a:r>
            <a:r>
              <a:rPr lang="en-US" sz="1400" b="1" dirty="0" err="1"/>
              <a:t>dist</a:t>
            </a:r>
            <a:r>
              <a:rPr lang="en-US" sz="1400" b="1" dirty="0"/>
              <a:t>/out-</a:t>
            </a:r>
            <a:r>
              <a:rPr lang="en-US" sz="1400" b="1" dirty="0" err="1"/>
              <a:t>tsc</a:t>
            </a:r>
            <a:r>
              <a:rPr lang="en-US" sz="1400" b="1" dirty="0"/>
              <a:t>",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sourceMap</a:t>
            </a:r>
            <a:r>
              <a:rPr lang="en-US" sz="1400" b="1" dirty="0"/>
              <a:t>": true,</a:t>
            </a:r>
          </a:p>
          <a:p>
            <a:pPr marL="0" indent="0">
              <a:buNone/>
            </a:pPr>
            <a:r>
              <a:rPr lang="en-US" sz="1400" b="1" dirty="0"/>
              <a:t>    "declaration": false,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downlevelIteration</a:t>
            </a:r>
            <a:r>
              <a:rPr lang="en-US" sz="1400" b="1" dirty="0"/>
              <a:t>": true,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experimentalDecorators</a:t>
            </a:r>
            <a:r>
              <a:rPr lang="en-US" sz="1400" b="1" dirty="0"/>
              <a:t>": true,</a:t>
            </a:r>
          </a:p>
          <a:p>
            <a:pPr marL="0" indent="0">
              <a:buNone/>
            </a:pPr>
            <a:r>
              <a:rPr lang="en-US" sz="1400" b="1" dirty="0"/>
              <a:t>    "module": "</a:t>
            </a:r>
            <a:r>
              <a:rPr lang="en-US" sz="1400" b="1" dirty="0" err="1"/>
              <a:t>esnext</a:t>
            </a:r>
            <a:r>
              <a:rPr lang="en-US" sz="1400" b="1" dirty="0"/>
              <a:t>",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moduleResolution</a:t>
            </a:r>
            <a:r>
              <a:rPr lang="en-US" sz="1400" b="1" dirty="0"/>
              <a:t>": "node",</a:t>
            </a:r>
          </a:p>
          <a:p>
            <a:pPr marL="0" indent="0">
              <a:buNone/>
            </a:pPr>
            <a:r>
              <a:rPr lang="en-US" sz="1400" b="1" dirty="0"/>
              <a:t>    "</a:t>
            </a:r>
            <a:r>
              <a:rPr lang="en-US" sz="1400" b="1" dirty="0" err="1"/>
              <a:t>importHelpers</a:t>
            </a:r>
            <a:r>
              <a:rPr lang="en-US" sz="1400" b="1" dirty="0"/>
              <a:t>": true,</a:t>
            </a:r>
          </a:p>
          <a:p>
            <a:pPr marL="0" indent="0">
              <a:buNone/>
            </a:pPr>
            <a:r>
              <a:rPr lang="en-US" sz="1400" b="1" dirty="0"/>
              <a:t>    </a:t>
            </a:r>
            <a:r>
              <a:rPr lang="en-US" sz="1400" b="1" dirty="0">
                <a:solidFill>
                  <a:srgbClr val="0045E9"/>
                </a:solidFill>
              </a:rPr>
              <a:t>"target":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00B050"/>
                </a:solidFill>
              </a:rPr>
              <a:t>"es2015",</a:t>
            </a:r>
          </a:p>
          <a:p>
            <a:pPr marL="0" indent="0">
              <a:buNone/>
            </a:pPr>
            <a:r>
              <a:rPr lang="en-US" sz="1400" b="1" dirty="0"/>
              <a:t>    "lib": [</a:t>
            </a:r>
          </a:p>
          <a:p>
            <a:pPr marL="0" indent="0">
              <a:buNone/>
            </a:pPr>
            <a:r>
              <a:rPr lang="en-US" sz="1400" b="1" dirty="0"/>
              <a:t>      "es2018",</a:t>
            </a:r>
          </a:p>
          <a:p>
            <a:pPr marL="0" indent="0">
              <a:buNone/>
            </a:pPr>
            <a:r>
              <a:rPr lang="en-US" sz="1400" b="1" dirty="0"/>
              <a:t>      "</a:t>
            </a:r>
            <a:r>
              <a:rPr lang="en-US" sz="1400" b="1" dirty="0" err="1"/>
              <a:t>dom</a:t>
            </a:r>
            <a:r>
              <a:rPr lang="en-US" sz="1400" b="1" dirty="0"/>
              <a:t>"</a:t>
            </a:r>
          </a:p>
          <a:p>
            <a:pPr marL="0" indent="0">
              <a:buNone/>
            </a:pPr>
            <a:r>
              <a:rPr lang="en-US" sz="1400" b="1" dirty="0"/>
              <a:t>    ]</a:t>
            </a:r>
          </a:p>
          <a:p>
            <a:pPr marL="0" indent="0">
              <a:buNone/>
            </a:pPr>
            <a:r>
              <a:rPr lang="en-US" sz="1400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762578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13653</TotalTime>
  <Words>2694</Words>
  <Application>Microsoft Macintosh PowerPoint</Application>
  <PresentationFormat>Widescreen</PresentationFormat>
  <Paragraphs>762</Paragraphs>
  <Slides>74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Courier New</vt:lpstr>
      <vt:lpstr>Office Theme</vt:lpstr>
      <vt:lpstr>CSCI – 4135: Spring 2022</vt:lpstr>
      <vt:lpstr>Angular</vt:lpstr>
      <vt:lpstr>Outline</vt:lpstr>
      <vt:lpstr>Versions: AngularJS to Angular</vt:lpstr>
      <vt:lpstr>TypeScript</vt:lpstr>
      <vt:lpstr>TypeScript – cont.</vt:lpstr>
      <vt:lpstr>TypeScript – cont.</vt:lpstr>
      <vt:lpstr>Using the Angular CLI</vt:lpstr>
      <vt:lpstr>Using the Angular CLI – cont.</vt:lpstr>
      <vt:lpstr>Using the Angular CLI – cont.</vt:lpstr>
      <vt:lpstr>Using the Angular CLI – cont.</vt:lpstr>
      <vt:lpstr>Using the Angular CLI – cont.</vt:lpstr>
      <vt:lpstr>Using the Angular 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Using the Angular-CLI – cont.</vt:lpstr>
      <vt:lpstr>The anatomy of Angular</vt:lpstr>
      <vt:lpstr>The anatomy of Angular – cont.</vt:lpstr>
      <vt:lpstr>The anatomy of Angular – cont.</vt:lpstr>
      <vt:lpstr>The anatomy of Angular – cont.</vt:lpstr>
      <vt:lpstr>Creating a new component</vt:lpstr>
      <vt:lpstr>Creating a new component – cont.</vt:lpstr>
      <vt:lpstr>Creating a new component – cont.</vt:lpstr>
      <vt:lpstr>Creating a new component – cont.</vt:lpstr>
      <vt:lpstr>Repeating over data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Repeating over data – cont.</vt:lpstr>
      <vt:lpstr>Improving the display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Creating a new component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Improving the display – cont.</vt:lpstr>
      <vt:lpstr>Implementing an interface</vt:lpstr>
      <vt:lpstr>Implementing an interface – cont.</vt:lpstr>
      <vt:lpstr>Implementing an interface – cont.</vt:lpstr>
      <vt:lpstr>Implementing an interface – cont.</vt:lpstr>
      <vt:lpstr>Implementing an interface – cont.</vt:lpstr>
      <vt:lpstr>Implementing an interface –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– 4135: Spring 2019</dc:title>
  <dc:creator>Chakraborty, Sujoy</dc:creator>
  <cp:lastModifiedBy>Sujoy Chakraborty</cp:lastModifiedBy>
  <cp:revision>544</cp:revision>
  <dcterms:created xsi:type="dcterms:W3CDTF">2019-01-14T03:31:52Z</dcterms:created>
  <dcterms:modified xsi:type="dcterms:W3CDTF">2022-03-31T14:36:08Z</dcterms:modified>
</cp:coreProperties>
</file>